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86.xml" ContentType="application/vnd.openxmlformats-officedocument.presentationml.tags+xml"/>
  <Override PartName="/ppt/tags/tag88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heme/themeOverride2.xml" ContentType="application/vnd.openxmlformats-officedocument.themeOverr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8"/>
  </p:notes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8A50882-0F39-41DC-8FF1-53E24FEA0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A50226-8C98-4D77-A4CF-9447D44A0941}" type="slidenum">
              <a:rPr lang="en-US"/>
              <a:pPr/>
              <a:t>2</a:t>
            </a:fld>
            <a:endParaRPr 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8EE4F-05EC-4EB0-B38C-C0F73FB88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8A5FC-BA91-4821-9C3B-8B658FB36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6A2EF-1F63-4020-8A0C-0AF6F8009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9F795-81B1-4452-9BD3-46A7B04A5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EE1F9-AAB4-41D5-B47B-3D38ED865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5F7C6-FC02-41E0-BB70-0363A948B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  <p:custDataLst>
              <p:tags r:id="rId3"/>
            </p:custDataLst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3C61D-3873-47F4-B788-554D5701C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AC940-844C-42DA-B630-123A0AAA3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7A0C4-032F-4F02-8AA9-F3ED9AE52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C5B82-6795-4CF9-89F0-F8BB31EB5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>
            <p:custDataLst>
              <p:tags r:id="rId1"/>
            </p:custDataLst>
          </p:nvPr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>
            <p:custDataLst>
              <p:tags r:id="rId2"/>
            </p:custDataLst>
          </p:nvPr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>
            <p:custDataLst>
              <p:tags r:id="rId3"/>
            </p:custDataLst>
          </p:nvPr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>
            <p:custDataLst>
              <p:tags r:id="rId4"/>
            </p:custDataLst>
          </p:nvPr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7"/>
            </p:custDataLst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C8899-B6D2-46CE-B0FA-113279EF3D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tags" Target="../tags/tag8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F379410-4B59-465E-A849-3CC7F8615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3" r:id="rId2"/>
    <p:sldLayoutId id="2147483762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63" r:id="rId9"/>
    <p:sldLayoutId id="2147483759" r:id="rId10"/>
    <p:sldLayoutId id="21474837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/>
              <a:t>Test Preparation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smtClean="0"/>
              <a:t>When taking a test, understanding what a multiple choice question is asking you to do and expecting you to know is essential.</a:t>
            </a:r>
          </a:p>
          <a:p>
            <a:r>
              <a:rPr lang="en-US" smtClean="0"/>
              <a:t>Today, we will learn a few skills that help us:</a:t>
            </a:r>
          </a:p>
          <a:p>
            <a:pPr lvl="1"/>
            <a:r>
              <a:rPr lang="en-US" smtClean="0"/>
              <a:t>understand what multiple choice questions ask us to do.</a:t>
            </a:r>
          </a:p>
          <a:p>
            <a:pPr lvl="1"/>
            <a:r>
              <a:rPr lang="en-US" smtClean="0"/>
              <a:t>understand what multiple choice questions expect us to know. </a:t>
            </a:r>
          </a:p>
          <a:p>
            <a:pPr lvl="1"/>
            <a:r>
              <a:rPr lang="en-US" smtClean="0"/>
              <a:t>understand how to mark a text on which the multiple choice questions are based.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381000"/>
            <a:ext cx="8991600" cy="1143000"/>
          </a:xfrm>
        </p:spPr>
        <p:txBody>
          <a:bodyPr rIns="35717">
            <a:normAutofit fontScale="90000"/>
          </a:bodyPr>
          <a:lstStyle/>
          <a:p>
            <a:pPr marL="407988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0000"/>
                </a:solidFill>
              </a:rPr>
              <a:t>Use a piece of blank paper to create your own “Piece of the Pie” foldable.</a:t>
            </a:r>
            <a:r>
              <a:rPr lang="en-US" sz="4000" dirty="0">
                <a:solidFill>
                  <a:srgbClr val="000000"/>
                </a:solidFill>
                <a:ea typeface="ヒラギノ角ゴ ProN W3" pitchFamily="1" charset="-128"/>
              </a:rPr>
              <a:t/>
            </a:r>
            <a:br>
              <a:rPr lang="en-US" sz="4000" dirty="0">
                <a:solidFill>
                  <a:srgbClr val="000000"/>
                </a:solidFill>
                <a:ea typeface="ヒラギノ角ゴ ProN W3" pitchFamily="1" charset="-128"/>
              </a:rPr>
            </a:br>
            <a:endParaRPr lang="en-US" sz="4000" dirty="0">
              <a:solidFill>
                <a:srgbClr val="000000"/>
              </a:solidFill>
              <a:ea typeface="ヒラギノ角ゴ ProN W3" pitchFamily="1" charset="-12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74650" y="2197100"/>
            <a:ext cx="8259763" cy="919163"/>
          </a:xfrm>
        </p:spPr>
        <p:txBody>
          <a:bodyPr rIns="35717" anchor="ctr"/>
          <a:lstStyle/>
          <a:p>
            <a:pPr>
              <a:lnSpc>
                <a:spcPct val="90000"/>
              </a:lnSpc>
              <a:buSzPct val="77000"/>
              <a:buFontTx/>
              <a:buNone/>
            </a:pPr>
            <a:endParaRPr lang="en-US" sz="2800" smtClean="0">
              <a:solidFill>
                <a:srgbClr val="000000"/>
              </a:solidFill>
              <a:ea typeface="ヒラギノ角ゴ ProN W3" pitchFamily="1" charset="-128"/>
            </a:endParaRPr>
          </a:p>
          <a:p>
            <a:pPr>
              <a:lnSpc>
                <a:spcPct val="90000"/>
              </a:lnSpc>
              <a:buSzPct val="77000"/>
              <a:buFontTx/>
              <a:buBlip>
                <a:blip r:embed="rId9"/>
              </a:buBlip>
            </a:pPr>
            <a:endParaRPr lang="en-US" sz="2800" smtClean="0">
              <a:solidFill>
                <a:srgbClr val="000000"/>
              </a:solidFill>
              <a:ea typeface="ヒラギノ角ゴ ProN W3" pitchFamily="1" charset="-128"/>
            </a:endParaRPr>
          </a:p>
        </p:txBody>
      </p:sp>
      <p:graphicFrame>
        <p:nvGraphicFramePr>
          <p:cNvPr id="17412" name="Group 4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228600" y="1066800"/>
          <a:ext cx="8686800" cy="5273675"/>
        </p:xfrm>
        <a:graphic>
          <a:graphicData uri="http://schemas.openxmlformats.org/drawingml/2006/table">
            <a:tbl>
              <a:tblPr/>
              <a:tblGrid>
                <a:gridCol w="4352925"/>
                <a:gridCol w="4333875"/>
              </a:tblGrid>
              <a:tr h="259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 Six-Step-Start-Up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717" marR="35717" marT="35717" marB="35717" horzOverflow="overflow">
                    <a:lnL w="25400" cap="flat" cmpd="sng" algn="ctr">
                      <a:solidFill>
                        <a:srgbClr val="8E92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E92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 Analyze the Question</a:t>
                      </a:r>
                    </a:p>
                  </a:txBody>
                  <a:tcPr marL="35717" marR="35717" marT="35717" marB="35717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E92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E92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</a:tr>
              <a:tr h="2682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 Mark the Text</a:t>
                      </a:r>
                    </a:p>
                  </a:txBody>
                  <a:tcPr marL="35717" marR="35717" marT="35717" marB="35717" horzOverflow="overflow">
                    <a:lnL w="25400" cap="flat" cmpd="sng" algn="ctr">
                      <a:solidFill>
                        <a:srgbClr val="8E92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E92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 50/50</a:t>
                      </a:r>
                    </a:p>
                  </a:txBody>
                  <a:tcPr marL="35717" marR="35717" marT="35717" marB="35717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E92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E92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17429" name="AutoShape 21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3124200" y="2514600"/>
            <a:ext cx="2895600" cy="2286000"/>
          </a:xfrm>
          <a:prstGeom prst="diamond">
            <a:avLst/>
          </a:prstGeom>
          <a:solidFill>
            <a:schemeClr val="accent4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6160" name="Rectangle 22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2424113" y="3198813"/>
            <a:ext cx="4038600" cy="677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42938"/>
            <a:r>
              <a:rPr lang="en-US" sz="2200">
                <a:latin typeface="Helvetica Neue Bold Condensed" pitchFamily="1" charset="0"/>
                <a:sym typeface="Helvetica Neue Bold Condensed" pitchFamily="1" charset="0"/>
              </a:rPr>
              <a:t>  </a:t>
            </a:r>
            <a:r>
              <a:rPr lang="en-US" sz="2200" b="1">
                <a:latin typeface="Helvetica Neue Bold Condensed" pitchFamily="1" charset="0"/>
                <a:sym typeface="Helvetica Neue Bold Condensed" pitchFamily="1" charset="0"/>
              </a:rPr>
              <a:t>4-PART </a:t>
            </a:r>
          </a:p>
          <a:p>
            <a:pPr algn="ctr" defTabSz="642938"/>
            <a:r>
              <a:rPr lang="en-US" sz="2200" b="1">
                <a:latin typeface="Helvetica Neue Bold Condensed" pitchFamily="1" charset="0"/>
                <a:sym typeface="Helvetica Neue Bold Condensed" pitchFamily="1" charset="0"/>
              </a:rPr>
              <a:t>  Test Prep</a:t>
            </a:r>
            <a:endParaRPr lang="en-US" sz="2000" b="1">
              <a:latin typeface="Helvetica Neue Bold Condensed" pitchFamily="1" charset="0"/>
              <a:sym typeface="Helvetica Neue Bold Condensed" pitchFamily="1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457200"/>
            <a:ext cx="7477125" cy="411163"/>
          </a:xfrm>
        </p:spPr>
        <p:txBody>
          <a:bodyPr/>
          <a:lstStyle/>
          <a:p>
            <a:r>
              <a:rPr lang="en-US" sz="4000" b="1" smtClean="0"/>
              <a:t>1.  Six-Step-Start-Up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0" y="1066800"/>
            <a:ext cx="78486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400" b="1" smtClean="0"/>
              <a:t>Step 1: </a:t>
            </a:r>
            <a:r>
              <a:rPr lang="en-US" sz="3400" u="sng" smtClean="0"/>
              <a:t>Underline the title</a:t>
            </a:r>
          </a:p>
          <a:p>
            <a:pPr>
              <a:lnSpc>
                <a:spcPct val="90000"/>
              </a:lnSpc>
            </a:pPr>
            <a:r>
              <a:rPr lang="en-US" sz="3400" b="1" smtClean="0"/>
              <a:t>Step 2:</a:t>
            </a:r>
            <a:r>
              <a:rPr lang="en-US" sz="3400" smtClean="0"/>
              <a:t> Circle Pictures</a:t>
            </a:r>
          </a:p>
          <a:p>
            <a:pPr>
              <a:lnSpc>
                <a:spcPct val="90000"/>
              </a:lnSpc>
            </a:pPr>
            <a:r>
              <a:rPr lang="en-US" sz="3400" b="1" smtClean="0"/>
              <a:t>Step 3:</a:t>
            </a:r>
            <a:r>
              <a:rPr lang="en-US" sz="3400" smtClean="0"/>
              <a:t> Read </a:t>
            </a:r>
            <a:r>
              <a:rPr lang="en-US" sz="3400" b="1" smtClean="0"/>
              <a:t>1</a:t>
            </a:r>
            <a:r>
              <a:rPr lang="en-US" sz="3400" b="1" baseline="30000" smtClean="0"/>
              <a:t>st</a:t>
            </a:r>
            <a:r>
              <a:rPr lang="en-US" sz="3400" smtClean="0"/>
              <a:t> &amp; </a:t>
            </a:r>
            <a:r>
              <a:rPr lang="en-US" sz="3400" b="1" smtClean="0"/>
              <a:t>Last</a:t>
            </a:r>
            <a:r>
              <a:rPr lang="en-US" sz="3400" smtClean="0"/>
              <a:t> paragraphs or sentences.</a:t>
            </a:r>
          </a:p>
          <a:p>
            <a:pPr>
              <a:lnSpc>
                <a:spcPct val="90000"/>
              </a:lnSpc>
            </a:pPr>
            <a:r>
              <a:rPr lang="en-US" sz="3400" b="1" smtClean="0"/>
              <a:t>Step 4:</a:t>
            </a:r>
            <a:r>
              <a:rPr lang="en-US" sz="3400" smtClean="0"/>
              <a:t> Make a prediction about what the text will be about.</a:t>
            </a:r>
          </a:p>
          <a:p>
            <a:pPr>
              <a:lnSpc>
                <a:spcPct val="90000"/>
              </a:lnSpc>
            </a:pPr>
            <a:r>
              <a:rPr lang="en-US" sz="3400" b="1" smtClean="0"/>
              <a:t>Step 5:</a:t>
            </a:r>
            <a:r>
              <a:rPr lang="en-US" sz="3400" smtClean="0"/>
              <a:t> Identify purpose of text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3000" smtClean="0"/>
              <a:t> -To persuade? To inform? To entertain?</a:t>
            </a:r>
          </a:p>
          <a:p>
            <a:pPr>
              <a:lnSpc>
                <a:spcPct val="90000"/>
              </a:lnSpc>
            </a:pPr>
            <a:r>
              <a:rPr lang="en-US" sz="3400" b="1" smtClean="0"/>
              <a:t>Step 6:</a:t>
            </a:r>
            <a:r>
              <a:rPr lang="en-US" sz="3400" smtClean="0"/>
              <a:t> Put # of paragraph next to correct answer</a:t>
            </a:r>
            <a:endParaRPr lang="en-US" sz="3400" b="1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>
            <p:custDataLst>
              <p:tags r:id="rId2"/>
            </p:custDataLst>
          </p:nvPr>
        </p:nvSpPr>
        <p:spPr>
          <a:xfrm>
            <a:off x="457200" y="990600"/>
            <a:ext cx="5943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304800"/>
            <a:ext cx="8243888" cy="527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/>
              <a:t>2.  Analyze </a:t>
            </a:r>
            <a:r>
              <a:rPr lang="en-US" sz="4000" b="1" dirty="0"/>
              <a:t>the Question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  <p:custDataLst>
              <p:tags r:id="rId4"/>
            </p:custDataLst>
          </p:nvPr>
        </p:nvSpPr>
        <p:spPr>
          <a:xfrm>
            <a:off x="0" y="914400"/>
            <a:ext cx="8991600" cy="5943600"/>
          </a:xfrm>
        </p:spPr>
        <p:txBody>
          <a:bodyPr/>
          <a:lstStyle/>
          <a:p>
            <a:r>
              <a:rPr lang="en-US" smtClean="0"/>
              <a:t>1.  </a:t>
            </a:r>
            <a:r>
              <a:rPr lang="en-US" sz="3600" b="1" smtClean="0"/>
              <a:t>Circle </a:t>
            </a:r>
            <a:r>
              <a:rPr lang="en-US" sz="3600" smtClean="0"/>
              <a:t>content vocabulary   and</a:t>
            </a:r>
            <a:r>
              <a:rPr lang="en-US" sz="3600" b="1" smtClean="0"/>
              <a:t> write</a:t>
            </a:r>
            <a:r>
              <a:rPr lang="en-US" sz="3600" smtClean="0"/>
              <a:t> brief explanation or definition of the term</a:t>
            </a:r>
          </a:p>
          <a:p>
            <a:r>
              <a:rPr lang="en-US" sz="3600" smtClean="0"/>
              <a:t>2.  </a:t>
            </a:r>
            <a:r>
              <a:rPr lang="en-US" sz="3600" b="1" smtClean="0"/>
              <a:t>Underline </a:t>
            </a:r>
            <a:r>
              <a:rPr lang="en-US" sz="3600" smtClean="0"/>
              <a:t>essential information</a:t>
            </a:r>
          </a:p>
          <a:p>
            <a:r>
              <a:rPr lang="en-US" sz="3600" smtClean="0"/>
              <a:t>3.  </a:t>
            </a:r>
            <a:r>
              <a:rPr lang="en-US" sz="3600" b="1" smtClean="0"/>
              <a:t>Box</a:t>
            </a:r>
            <a:r>
              <a:rPr lang="en-US" sz="3600" smtClean="0"/>
              <a:t> qualifying words like MOST, LEAST, NOT, NEVER</a:t>
            </a:r>
          </a:p>
          <a:p>
            <a:r>
              <a:rPr lang="en-US" sz="3600" smtClean="0"/>
              <a:t>4.  </a:t>
            </a:r>
            <a:r>
              <a:rPr lang="en-US" sz="3600" b="1" smtClean="0"/>
              <a:t>Question</a:t>
            </a:r>
            <a:r>
              <a:rPr lang="en-US" sz="3600" smtClean="0"/>
              <a:t> the Question: This </a:t>
            </a:r>
          </a:p>
          <a:p>
            <a:pPr>
              <a:buFontTx/>
              <a:buNone/>
            </a:pPr>
            <a:r>
              <a:rPr lang="en-US" sz="3600" smtClean="0"/>
              <a:t>        question is asking me to _________.</a:t>
            </a:r>
          </a:p>
          <a:p>
            <a:r>
              <a:rPr lang="en-US" sz="3600" smtClean="0"/>
              <a:t>5.  </a:t>
            </a:r>
            <a:r>
              <a:rPr lang="en-US" sz="3600" b="1" smtClean="0"/>
              <a:t>Brain Dump</a:t>
            </a:r>
            <a:r>
              <a:rPr lang="en-US" sz="3600" smtClean="0"/>
              <a:t>:  What do I know about this topic?</a:t>
            </a:r>
          </a:p>
          <a:p>
            <a:endParaRPr lang="en-US" smtClean="0"/>
          </a:p>
        </p:txBody>
      </p:sp>
      <p:cxnSp>
        <p:nvCxnSpPr>
          <p:cNvPr id="12" name="Straight Connector 11"/>
          <p:cNvCxnSpPr/>
          <p:nvPr>
            <p:custDataLst>
              <p:tags r:id="rId5"/>
            </p:custDataLst>
          </p:nvPr>
        </p:nvCxnSpPr>
        <p:spPr>
          <a:xfrm>
            <a:off x="914400" y="2667000"/>
            <a:ext cx="6553200" cy="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>
            <p:custDataLst>
              <p:tags r:id="rId6"/>
            </p:custDataLst>
          </p:nvPr>
        </p:nvSpPr>
        <p:spPr>
          <a:xfrm>
            <a:off x="838200" y="2895600"/>
            <a:ext cx="42672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555" grpId="0" build="p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685800" y="277813"/>
            <a:ext cx="8001000" cy="1093787"/>
          </a:xfrm>
        </p:spPr>
        <p:txBody>
          <a:bodyPr/>
          <a:lstStyle/>
          <a:p>
            <a:r>
              <a:rPr lang="en-US" b="1" smtClean="0"/>
              <a:t>3.  Mark the Text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85800" y="1600200"/>
            <a:ext cx="8458200" cy="4953000"/>
          </a:xfrm>
        </p:spPr>
        <p:txBody>
          <a:bodyPr/>
          <a:lstStyle/>
          <a:p>
            <a:r>
              <a:rPr lang="en-US" sz="4200" smtClean="0"/>
              <a:t>1.  </a:t>
            </a:r>
            <a:r>
              <a:rPr lang="en-US" sz="4200" b="1" smtClean="0"/>
              <a:t>Number </a:t>
            </a:r>
            <a:r>
              <a:rPr lang="en-US" sz="4200" smtClean="0"/>
              <a:t>the paragraphs</a:t>
            </a:r>
          </a:p>
          <a:p>
            <a:r>
              <a:rPr lang="en-US" sz="4200" smtClean="0"/>
              <a:t>2.  </a:t>
            </a:r>
            <a:r>
              <a:rPr lang="en-US" sz="4200" b="1" smtClean="0"/>
              <a:t>Circle </a:t>
            </a:r>
            <a:r>
              <a:rPr lang="en-US" sz="4200" smtClean="0"/>
              <a:t>key words or  </a:t>
            </a:r>
          </a:p>
          <a:p>
            <a:pPr>
              <a:buFont typeface="Wingdings" pitchFamily="2" charset="2"/>
              <a:buNone/>
            </a:pPr>
            <a:r>
              <a:rPr lang="en-US" sz="4200" smtClean="0"/>
              <a:t>        vocabulary that relate to 			  question</a:t>
            </a:r>
          </a:p>
          <a:p>
            <a:r>
              <a:rPr lang="en-US" sz="4200" smtClean="0"/>
              <a:t>3.  </a:t>
            </a:r>
            <a:r>
              <a:rPr lang="en-US" sz="4200" b="1" smtClean="0"/>
              <a:t>Underline</a:t>
            </a:r>
            <a:r>
              <a:rPr lang="en-US" sz="4200" smtClean="0"/>
              <a:t> the answers as 	 	  you find them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762000"/>
            <a:ext cx="8229600" cy="933450"/>
          </a:xfrm>
        </p:spPr>
        <p:txBody>
          <a:bodyPr/>
          <a:lstStyle/>
          <a:p>
            <a:r>
              <a:rPr lang="en-US" b="1" smtClean="0"/>
              <a:t>4.  50/50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752600"/>
            <a:ext cx="8229600" cy="4389438"/>
          </a:xfrm>
        </p:spPr>
        <p:txBody>
          <a:bodyPr/>
          <a:lstStyle/>
          <a:p>
            <a:r>
              <a:rPr lang="en-US" sz="3600" dirty="0" smtClean="0"/>
              <a:t>After reading the passage, reread the question and answers, then </a:t>
            </a:r>
            <a:r>
              <a:rPr lang="en-US" sz="3600" u="sng" dirty="0" smtClean="0"/>
              <a:t>eliminate two answers that do not sound right</a:t>
            </a:r>
            <a:r>
              <a:rPr lang="en-US" sz="3600" dirty="0" smtClean="0"/>
              <a:t>, </a:t>
            </a:r>
            <a:r>
              <a:rPr lang="en-US" sz="3600" u="sng" dirty="0" smtClean="0"/>
              <a:t>do not make sense, or do not fit</a:t>
            </a:r>
            <a:r>
              <a:rPr lang="en-US" sz="3600" dirty="0" smtClean="0"/>
              <a:t>.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lvDDSIIXEpqGQ4TgTbWtu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kVyg1gi2kDs4L6Sa1169V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iODlK5BZYHELa6ungnn8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g9T36fw5REYxDJDFwdqkF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p0VMGELJLN9OytsGZmtS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MCsKKARaHiPvJS7jzSk8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Pb9dPd4RMUpdikVTaSA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Z2JzyGMAxI6AeDzAm1WD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BkEPYDY9fi6xQ8pEgxhh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iD4HmiOQEsqWrpUJH9Bo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uGMqbIKpl9Op11KhhGlo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Cjgx0z5EOGE3hKstxs1O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7TH0JxQ8FQJu8nUV766f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81oSYpRV33aRySJbYdydu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FxTnnlyeioxRLFBQyrgJ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hP1cW8SGSMamRZB1vnOK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jH73z7F7XKaZdByl8C6qI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4BjKRWpKmYVxX7U9m1cyV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ZmDo3FnLHk3FDvKPgJIc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3GEqrZf5d9I2CW6sSJnB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iuppxLtQJEMjXKCenwC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WATNINQZOMVrblW2AHkKj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e6lkZV3jil1pN0jBbHoy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oPC9Ifu05EvAlTvBPXDQU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RSLoGcNOilzXb3ay4AuOH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VAZ3wYRm7t4xXKnjzicg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1oHrrgS2l69AWaoDFOWV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SE6qbK1cBqVLzBl4xBt4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nnNcVWCojqUUw2l05719v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EaBNhBhlraZUhICYP4Ad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RF5iIwvm3XsEICB7F17XY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UBLDo7hWzhB9jVIYSKP5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sDZZmIpy59w6Ltx58o47o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0b1CvrIp0s7podVc1D2l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2ziGoG8m7SES98DoKzw0b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daerNCr1YEhAqGGjJqJ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rSkprJDuBnYBW5vaflKG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RxdH4gNAspYLhT1lSOxn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iZtBa9t4ZmNMEsRe2ye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bYjege0SRjhXzyJ5U6jvt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aZCq96PfjztLNvhVSf47u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uGTjvWD7ui28NkBP4T2CZ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uNKdOZe3qmzGuVxPBTBc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FIWj3bb4RuMc5zh8ETq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CDtK8RlLDgyC69imqBB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y7QFheh80NDj45vRFaSeh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IJsgkLXjEj26A6DLWUW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8S1tMgYIyCoRW8WPXXn2u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Z1YUL1oVklQuzQrMxvYA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DfEXHWZWzOc9SZuRuXjDh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0rz5oapR3UTinJgNjsWo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ipYriG01gspAedoCxOxHK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fzBLBHDRGThY997WSIR2D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TNu2pHV7Q4h09oQw5jop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f3euAWOPIEOGNgyiVWz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hoC6GYGLwp5Fyn8LjQ3fP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H90J6mDyEdFnvfZackb2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llI3gw0stcs5yUeLuzah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8ii1z7IBn0Y8NF1357xbK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VpG4VrPBRXvUcpKeXTKRO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6q7zKru3JSGFnSkubhLL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CSsBiQ9ErSEsjgXmGo7O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ew2RUsHs52j4Ne698DT4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1Uz3xPBnEkN0EWyqWHXYM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8esIfwfuU9apu8iQURRIo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hNA9BHGc7t1qLkBPz48ap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L6LTEdqJDZ3m571bn4RJ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Perp85M573c8WF75VxNI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MTQ3nUG8Scusp4kN0jPQ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plWajbYUHkz2CB4RWiWJ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EFlolohj00rpAxwB4DiHJ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3cgOsy9V5J7ZIC38bjyNEc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ZuwjwNJ7vFI0KGALXNGBH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8C14xfSFD1pLFRR2SuzSv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HANQ1jFv07bFmUisftfP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BY0ITUVc1PPmVrhGeyZ8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z0vXKpe5CFJ0YOQiqLAO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xrBUdFiLP5JqxR0U42x6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Bt6qycYUlR6IGAeUmxdMs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QZYQbyfHQUFko0dVavYWc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DVssQW8dycbdawYTdFQVO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sGshFO0g32RWElm7AI7OM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kEpQ4uB4Q9aGl3oIHiyCm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8bPHXghi6hlOAO30SECtm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3uaVvvXxmbsRvd0mwkMy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kwtAFHqUZS668lx2KMkyU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mIiPZv7iHNY99DrVPg7rb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8CTmxXpbfqpMf0pXhw9U4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Fu13DhEGaX7IeFaZqy7YN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Ko5EPuzZeuY9aKhQHVNH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8YbTAPW3rtZLXTKlFCIHz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3RKWSxeWuFEAk3yV8RB4NC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b0tGDZycEtprg6sWUK2a3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aoNn5mfaZtJEMbpTbXvfO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470</TotalTime>
  <Words>301</Words>
  <Application>Microsoft Office PowerPoint</Application>
  <PresentationFormat>On-screen Show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Test Preparation Strategies</vt:lpstr>
      <vt:lpstr>Use a piece of blank paper to create your own “Piece of the Pie” foldable. </vt:lpstr>
      <vt:lpstr>1.  Six-Step-Start-Up</vt:lpstr>
      <vt:lpstr>2.  Analyze the Question</vt:lpstr>
      <vt:lpstr>3.  Mark the Text</vt:lpstr>
      <vt:lpstr>4.  50/50</vt:lpstr>
    </vt:vector>
  </TitlesOfParts>
  <Company>Grossmont Union High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a piece of blank paper to create your own “Piece of the Pie” foldable.</dc:title>
  <dc:creator>Nvasquez</dc:creator>
  <cp:lastModifiedBy>Mcadwell</cp:lastModifiedBy>
  <cp:revision>42</cp:revision>
  <dcterms:created xsi:type="dcterms:W3CDTF">2010-03-04T19:06:32Z</dcterms:created>
  <dcterms:modified xsi:type="dcterms:W3CDTF">2012-04-24T15:31:05Z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1n8le7m7dh_FKpQ62x8D1KIfxqOqoaZOmW7dlvtutkZU</vt:lpwstr>
  </property>
  <property fmtid="{D5CDD505-2E9C-101B-9397-08002B2CF9AE}" pid="4" name="Google.Documents.RevisionId">
    <vt:lpwstr>05256941650042451424</vt:lpwstr>
  </property>
  <property fmtid="{D5CDD505-2E9C-101B-9397-08002B2CF9AE}" pid="5" name="Google.Documents.PluginVersion">
    <vt:lpwstr>2.0.2662.553</vt:lpwstr>
  </property>
  <property fmtid="{D5CDD505-2E9C-101B-9397-08002B2CF9AE}" pid="6" name="Google.Documents.MergeIncapabilityFlags">
    <vt:i4>0</vt:i4>
  </property>
</Properties>
</file>